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69" r:id="rId4"/>
    <p:sldId id="271" r:id="rId5"/>
    <p:sldId id="270" r:id="rId6"/>
    <p:sldId id="272" r:id="rId7"/>
    <p:sldId id="273" r:id="rId8"/>
    <p:sldId id="274" r:id="rId9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1pPr>
    <a:lvl2pPr marL="4572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2pPr>
    <a:lvl3pPr marL="9144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3pPr>
    <a:lvl4pPr marL="13716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4pPr>
    <a:lvl5pPr marL="18288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1152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 smtClean="0"/>
            </a:lvl1pPr>
          </a:lstStyle>
          <a:p>
            <a:pPr>
              <a:defRPr/>
            </a:pPr>
            <a:fld id="{BC0CDA05-ED72-4855-B2D3-B8833E6D51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 smtClean="0"/>
            </a:lvl1pPr>
          </a:lstStyle>
          <a:p>
            <a:pPr>
              <a:defRPr/>
            </a:pPr>
            <a:fld id="{A2D72AFC-FDCF-48FD-A983-9F98AE96D6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ＭＳ Ｐゴシック" pitchFamily="2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2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EA8E5F-E8FA-4BC8-A47A-0FF69F95452F}" type="slidenum">
              <a:rPr lang="en-US"/>
              <a:pPr/>
              <a:t>1</a:t>
            </a:fld>
            <a:endParaRPr 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4"/>
          <p:cNvSpPr txBox="1">
            <a:spLocks noChangeArrowheads="1"/>
          </p:cNvSpPr>
          <p:nvPr/>
        </p:nvSpPr>
        <p:spPr bwMode="auto">
          <a:xfrm>
            <a:off x="7150100" y="6553200"/>
            <a:ext cx="19177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  <a:spcAft>
                <a:spcPct val="0"/>
              </a:spcAft>
              <a:buClrTx/>
              <a:defRPr/>
            </a:pPr>
            <a:r>
              <a:rPr lang="en-US" sz="600" b="0" dirty="0"/>
              <a:t>© </a:t>
            </a:r>
            <a:r>
              <a:rPr lang="en-US" sz="600" b="0" dirty="0" smtClean="0"/>
              <a:t>2010 </a:t>
            </a:r>
            <a:r>
              <a:rPr lang="en-US" sz="600" b="0" dirty="0"/>
              <a:t>The MITRE Corporation. All rights reserved</a:t>
            </a:r>
            <a:endParaRPr lang="en-US" sz="700" b="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020888" y="0"/>
            <a:ext cx="341312" cy="6858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362200" y="0"/>
            <a:ext cx="6781800" cy="9906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8" name="Picture 2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8" y="6489700"/>
            <a:ext cx="80486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4189413"/>
            <a:ext cx="4602163" cy="763587"/>
          </a:xfrm>
        </p:spPr>
        <p:txBody>
          <a:bodyPr/>
          <a:lstStyle>
            <a:lvl1pPr marL="0" indent="0">
              <a:buFontTx/>
              <a:buNone/>
              <a:defRPr b="0"/>
            </a:lvl1pPr>
          </a:lstStyle>
          <a:p>
            <a:r>
              <a:rPr lang="en-US" altLang="en-US"/>
              <a:t>Click to edit Subtitle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2133600" y="2286000"/>
            <a:ext cx="6477000" cy="1143000"/>
          </a:xfrm>
        </p:spPr>
        <p:txBody>
          <a:bodyPr anchor="ctr"/>
          <a:lstStyle>
            <a:lvl1pPr>
              <a:lnSpc>
                <a:spcPts val="4400"/>
              </a:lnSpc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Title Here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CABC6-E89C-4F57-99FD-97C08D650C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32550" y="381000"/>
            <a:ext cx="1924050" cy="57229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0" y="381000"/>
            <a:ext cx="5619750" cy="57229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B020A-8744-4558-8AC2-914C31AC7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3B649C-F0B9-44CB-82CD-19DE183AC6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855AA01-0BCF-400F-A833-4F523E9C3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0" y="1295400"/>
            <a:ext cx="3771900" cy="4808538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2800"/>
            </a:lvl1pPr>
            <a:lvl2pPr>
              <a:lnSpc>
                <a:spcPct val="100000"/>
              </a:lnSpc>
              <a:spcAft>
                <a:spcPts val="600"/>
              </a:spcAft>
              <a:defRPr sz="2400"/>
            </a:lvl2pPr>
            <a:lvl3pPr>
              <a:lnSpc>
                <a:spcPct val="100000"/>
              </a:lnSpc>
              <a:spcAft>
                <a:spcPts val="600"/>
              </a:spcAft>
              <a:defRPr sz="2000"/>
            </a:lvl3pPr>
            <a:lvl4pPr>
              <a:lnSpc>
                <a:spcPct val="100000"/>
              </a:lnSpc>
              <a:spcAft>
                <a:spcPts val="600"/>
              </a:spcAft>
              <a:defRPr sz="1800"/>
            </a:lvl4pPr>
            <a:lvl5pPr>
              <a:lnSpc>
                <a:spcPct val="100000"/>
              </a:lnSpc>
              <a:spcAft>
                <a:spcPts val="600"/>
              </a:spcAft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700" y="1295400"/>
            <a:ext cx="3771900" cy="4808538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 sz="2800"/>
            </a:lvl1pPr>
            <a:lvl2pPr>
              <a:lnSpc>
                <a:spcPct val="100000"/>
              </a:lnSpc>
              <a:spcAft>
                <a:spcPts val="600"/>
              </a:spcAft>
              <a:defRPr sz="2400"/>
            </a:lvl2pPr>
            <a:lvl3pPr>
              <a:lnSpc>
                <a:spcPct val="100000"/>
              </a:lnSpc>
              <a:spcAft>
                <a:spcPts val="600"/>
              </a:spcAft>
              <a:defRPr sz="2000"/>
            </a:lvl3pPr>
            <a:lvl4pPr>
              <a:lnSpc>
                <a:spcPct val="100000"/>
              </a:lnSpc>
              <a:spcAft>
                <a:spcPts val="600"/>
              </a:spcAft>
              <a:defRPr sz="1800"/>
            </a:lvl4pPr>
            <a:lvl5pPr>
              <a:lnSpc>
                <a:spcPct val="100000"/>
              </a:lnSpc>
              <a:spcAft>
                <a:spcPts val="600"/>
              </a:spcAft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48AD29F-B213-4177-A601-B73AB8C7DB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954157-BA61-4C42-A1CF-1B0967FA8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69548B-213A-42E8-B36E-66591F04C1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366A32B-CA6F-44FA-901F-3834BF2831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AD954B-1237-4D68-B121-D9EB92A07E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D11C0-5DBA-4633-859D-8988A20A1A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4" tIns="46033" rIns="92064" bIns="46033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20000"/>
              </a:lnSpc>
              <a:spcAft>
                <a:spcPct val="0"/>
              </a:spcAft>
              <a:buClrTx/>
              <a:defRPr sz="8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065AA28-C869-45E4-BB84-E9400B08C8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162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0400" y="1295400"/>
            <a:ext cx="7696200" cy="48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7740650" y="0"/>
            <a:ext cx="1403350" cy="1270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7886700" y="0"/>
            <a:ext cx="1257300" cy="22066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4122" name="Line 26"/>
          <p:cNvSpPr>
            <a:spLocks noChangeShapeType="1"/>
          </p:cNvSpPr>
          <p:nvPr/>
        </p:nvSpPr>
        <p:spPr bwMode="auto">
          <a:xfrm>
            <a:off x="152400" y="6400800"/>
            <a:ext cx="8763000" cy="0"/>
          </a:xfrm>
          <a:prstGeom prst="line">
            <a:avLst/>
          </a:prstGeom>
          <a:noFill/>
          <a:ln w="63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2056" name="Picture 31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8" y="6489700"/>
            <a:ext cx="804862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38" name="Text Box 42"/>
          <p:cNvSpPr txBox="1">
            <a:spLocks noChangeArrowheads="1"/>
          </p:cNvSpPr>
          <p:nvPr/>
        </p:nvSpPr>
        <p:spPr bwMode="auto">
          <a:xfrm>
            <a:off x="7086600" y="6553200"/>
            <a:ext cx="19177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  <a:spcAft>
                <a:spcPct val="0"/>
              </a:spcAft>
              <a:buClrTx/>
              <a:defRPr/>
            </a:pPr>
            <a:r>
              <a:rPr lang="en-US" sz="600" b="0" dirty="0"/>
              <a:t>© </a:t>
            </a:r>
            <a:r>
              <a:rPr lang="en-US" sz="600" b="0" dirty="0" smtClean="0"/>
              <a:t>2010 </a:t>
            </a:r>
            <a:r>
              <a:rPr lang="en-US" sz="600" b="0" dirty="0"/>
              <a:t>The MITRE Corporation. All rights reserved</a:t>
            </a:r>
            <a:endParaRPr lang="en-US" sz="7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22" r:id="rId8"/>
    <p:sldLayoutId id="2147483723" r:id="rId9"/>
    <p:sldLayoutId id="2147483724" r:id="rId10"/>
    <p:sldLayoutId id="2147483725" r:id="rId11"/>
  </p:sldLayoutIdLst>
  <p:hf hdr="0" ftr="0" dt="0"/>
  <p:txStyles>
    <p:titleStyle>
      <a:lvl1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+mj-lt"/>
          <a:ea typeface="ＭＳ Ｐゴシック" pitchFamily="28" charset="-128"/>
          <a:cs typeface="ＭＳ Ｐゴシック" pitchFamily="28" charset="-128"/>
        </a:defRPr>
      </a:lvl1pPr>
      <a:lvl2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  <a:ea typeface="ＭＳ Ｐゴシック" pitchFamily="28" charset="-128"/>
          <a:cs typeface="ＭＳ Ｐゴシック" pitchFamily="28" charset="-128"/>
        </a:defRPr>
      </a:lvl2pPr>
      <a:lvl3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  <a:ea typeface="ＭＳ Ｐゴシック" pitchFamily="28" charset="-128"/>
          <a:cs typeface="ＭＳ Ｐゴシック" pitchFamily="28" charset="-128"/>
        </a:defRPr>
      </a:lvl3pPr>
      <a:lvl4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  <a:ea typeface="ＭＳ Ｐゴシック" pitchFamily="28" charset="-128"/>
          <a:cs typeface="ＭＳ Ｐゴシック" pitchFamily="28" charset="-128"/>
        </a:defRPr>
      </a:lvl4pPr>
      <a:lvl5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  <a:ea typeface="ＭＳ Ｐゴシック" pitchFamily="28" charset="-128"/>
          <a:cs typeface="ＭＳ Ｐゴシック" pitchFamily="28" charset="-128"/>
        </a:defRPr>
      </a:lvl5pPr>
      <a:lvl6pPr marL="4572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6pPr>
      <a:lvl7pPr marL="9144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7pPr>
      <a:lvl8pPr marL="13716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8pPr>
      <a:lvl9pPr marL="18288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9pPr>
    </p:titleStyle>
    <p:bodyStyle>
      <a:lvl1pPr marL="227013" indent="-227013" algn="l" rtl="0" eaLnBrk="0" fontAlgn="base" hangingPunct="0">
        <a:lnSpc>
          <a:spcPts val="2000"/>
        </a:lnSpc>
        <a:spcBef>
          <a:spcPct val="0"/>
        </a:spcBef>
        <a:spcAft>
          <a:spcPts val="800"/>
        </a:spcAft>
        <a:buClr>
          <a:srgbClr val="FDAA03"/>
        </a:buClr>
        <a:buChar char="•"/>
        <a:defRPr sz="2000" b="1">
          <a:solidFill>
            <a:schemeClr val="tx1"/>
          </a:solidFill>
          <a:latin typeface="+mn-lt"/>
          <a:ea typeface="ＭＳ Ｐゴシック" pitchFamily="28" charset="-128"/>
          <a:cs typeface="ＭＳ Ｐゴシック" pitchFamily="28" charset="-128"/>
        </a:defRPr>
      </a:lvl1pPr>
      <a:lvl2pPr marL="568325" indent="-227013" algn="l" rtl="0" eaLnBrk="0" fontAlgn="base" hangingPunct="0">
        <a:lnSpc>
          <a:spcPts val="1800"/>
        </a:lnSpc>
        <a:spcBef>
          <a:spcPct val="0"/>
        </a:spcBef>
        <a:spcAft>
          <a:spcPts val="800"/>
        </a:spcAft>
        <a:buClr>
          <a:srgbClr val="FDAA03"/>
        </a:buClr>
        <a:buChar char="•"/>
        <a:defRPr b="1">
          <a:solidFill>
            <a:schemeClr val="tx1"/>
          </a:solidFill>
          <a:latin typeface="+mn-lt"/>
          <a:ea typeface="ＭＳ Ｐゴシック" pitchFamily="28" charset="-128"/>
        </a:defRPr>
      </a:lvl2pPr>
      <a:lvl3pPr marL="909638" indent="-168275" algn="l" rtl="0" eaLnBrk="0" fontAlgn="base" hangingPunct="0">
        <a:lnSpc>
          <a:spcPts val="1600"/>
        </a:lnSpc>
        <a:spcBef>
          <a:spcPct val="0"/>
        </a:spcBef>
        <a:spcAft>
          <a:spcPts val="800"/>
        </a:spcAft>
        <a:buClr>
          <a:srgbClr val="FDAA03"/>
        </a:buClr>
        <a:buChar char="•"/>
        <a:defRPr sz="1600" b="1">
          <a:solidFill>
            <a:schemeClr val="tx1"/>
          </a:solidFill>
          <a:latin typeface="+mn-lt"/>
          <a:ea typeface="ＭＳ Ｐゴシック" pitchFamily="28" charset="-128"/>
        </a:defRPr>
      </a:lvl3pPr>
      <a:lvl4pPr marL="1143000" indent="-114300" algn="l" rtl="0" eaLnBrk="0" fontAlgn="base" hangingPunct="0">
        <a:lnSpc>
          <a:spcPts val="1400"/>
        </a:lnSpc>
        <a:spcBef>
          <a:spcPct val="0"/>
        </a:spcBef>
        <a:spcAft>
          <a:spcPts val="800"/>
        </a:spcAft>
        <a:buClr>
          <a:srgbClr val="FDAA03"/>
        </a:buClr>
        <a:buChar char="•"/>
        <a:defRPr sz="1400" b="1">
          <a:solidFill>
            <a:schemeClr val="tx1"/>
          </a:solidFill>
          <a:latin typeface="+mn-lt"/>
          <a:ea typeface="ＭＳ Ｐゴシック" pitchFamily="28" charset="-128"/>
        </a:defRPr>
      </a:lvl4pPr>
      <a:lvl5pPr marL="1371600" indent="-114300" algn="l" rtl="0" eaLnBrk="0" fontAlgn="base" hangingPunct="0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Char char="•"/>
        <a:defRPr sz="1200" b="1">
          <a:solidFill>
            <a:schemeClr val="tx1"/>
          </a:solidFill>
          <a:latin typeface="+mn-lt"/>
          <a:ea typeface="ＭＳ Ｐゴシック" pitchFamily="28" charset="-128"/>
        </a:defRPr>
      </a:lvl5pPr>
      <a:lvl6pPr marL="1828800" indent="-114300" algn="l" rtl="0" eaLnBrk="0" fontAlgn="base" hangingPunct="0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Char char="•"/>
        <a:defRPr sz="1200" b="1">
          <a:solidFill>
            <a:schemeClr val="tx1"/>
          </a:solidFill>
          <a:latin typeface="+mn-lt"/>
        </a:defRPr>
      </a:lvl6pPr>
      <a:lvl7pPr marL="2286000" indent="-114300" algn="l" rtl="0" eaLnBrk="0" fontAlgn="base" hangingPunct="0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Char char="•"/>
        <a:defRPr sz="1200" b="1">
          <a:solidFill>
            <a:schemeClr val="tx1"/>
          </a:solidFill>
          <a:latin typeface="+mn-lt"/>
        </a:defRPr>
      </a:lvl7pPr>
      <a:lvl8pPr marL="2743200" indent="-114300" algn="l" rtl="0" eaLnBrk="0" fontAlgn="base" hangingPunct="0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Char char="•"/>
        <a:defRPr sz="1200" b="1">
          <a:solidFill>
            <a:schemeClr val="tx1"/>
          </a:solidFill>
          <a:latin typeface="+mn-lt"/>
        </a:defRPr>
      </a:lvl8pPr>
      <a:lvl9pPr marL="3200400" indent="-114300" algn="l" rtl="0" eaLnBrk="0" fontAlgn="base" hangingPunct="0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Char char="•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191000" y="2590800"/>
            <a:ext cx="4419600" cy="1143000"/>
          </a:xfrm>
        </p:spPr>
        <p:txBody>
          <a:bodyPr/>
          <a:lstStyle/>
          <a:p>
            <a:r>
              <a:rPr lang="en-US" smtClean="0"/>
              <a:t> An Overview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191000"/>
            <a:ext cx="7391400" cy="1066800"/>
          </a:xfrm>
        </p:spPr>
        <p:txBody>
          <a:bodyPr/>
          <a:lstStyle/>
          <a:p>
            <a:pPr algn="ctr"/>
            <a:r>
              <a:rPr lang="en-US" b="1" dirty="0" smtClean="0"/>
              <a:t>Dave Mann</a:t>
            </a:r>
          </a:p>
          <a:p>
            <a:pPr algn="ctr"/>
            <a:r>
              <a:rPr lang="en-US" b="1" dirty="0" smtClean="0"/>
              <a:t>June, 2010</a:t>
            </a:r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286000"/>
            <a:ext cx="2297113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F6415B1-2691-4893-AF71-8ED8D12C5CBB}" type="slidenum">
              <a:rPr lang="en-US"/>
              <a:pPr/>
              <a:t>2</a:t>
            </a:fld>
            <a:endParaRPr lang="en-US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CVE Entries</a:t>
            </a:r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1039813"/>
            <a:ext cx="7848600" cy="5294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981200" y="2276475"/>
            <a:ext cx="1962150" cy="1533525"/>
            <a:chOff x="1248" y="1434"/>
            <a:chExt cx="1236" cy="966"/>
          </a:xfrm>
        </p:grpSpPr>
        <p:sp>
          <p:nvSpPr>
            <p:cNvPr id="11276" name="AutoShape 6"/>
            <p:cNvSpPr>
              <a:spLocks noChangeArrowheads="1"/>
            </p:cNvSpPr>
            <p:nvPr/>
          </p:nvSpPr>
          <p:spPr bwMode="auto">
            <a:xfrm>
              <a:off x="1248" y="2064"/>
              <a:ext cx="672" cy="336"/>
            </a:xfrm>
            <a:prstGeom prst="wedgeRectCallout">
              <a:avLst>
                <a:gd name="adj1" fmla="val 33037"/>
                <a:gd name="adj2" fmla="val -144940"/>
              </a:avLst>
            </a:prstGeom>
            <a:noFill/>
            <a:ln w="57150">
              <a:solidFill>
                <a:srgbClr val="FF99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1277" name="Text Box 7"/>
            <p:cNvSpPr txBox="1">
              <a:spLocks noChangeArrowheads="1"/>
            </p:cNvSpPr>
            <p:nvPr/>
          </p:nvSpPr>
          <p:spPr bwMode="auto">
            <a:xfrm>
              <a:off x="1260" y="1434"/>
              <a:ext cx="1224" cy="29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1) Flat Identifier</a:t>
              </a:r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1981200" y="2505075"/>
            <a:ext cx="5029200" cy="2066925"/>
            <a:chOff x="1248" y="1578"/>
            <a:chExt cx="3168" cy="1302"/>
          </a:xfrm>
        </p:grpSpPr>
        <p:sp>
          <p:nvSpPr>
            <p:cNvPr id="11274" name="AutoShape 8"/>
            <p:cNvSpPr>
              <a:spLocks noChangeArrowheads="1"/>
            </p:cNvSpPr>
            <p:nvPr/>
          </p:nvSpPr>
          <p:spPr bwMode="auto">
            <a:xfrm>
              <a:off x="1248" y="2448"/>
              <a:ext cx="3168" cy="432"/>
            </a:xfrm>
            <a:prstGeom prst="wedgeRectCallout">
              <a:avLst>
                <a:gd name="adj1" fmla="val 16194"/>
                <a:gd name="adj2" fmla="val -173611"/>
              </a:avLst>
            </a:prstGeom>
            <a:noFill/>
            <a:ln w="57150">
              <a:solidFill>
                <a:srgbClr val="FF99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1275" name="Text Box 9"/>
            <p:cNvSpPr txBox="1">
              <a:spLocks noChangeArrowheads="1"/>
            </p:cNvSpPr>
            <p:nvPr/>
          </p:nvSpPr>
          <p:spPr bwMode="auto">
            <a:xfrm>
              <a:off x="2500" y="1578"/>
              <a:ext cx="1528" cy="29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2) Short Description</a:t>
              </a: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8600" y="3657600"/>
            <a:ext cx="6324600" cy="2057400"/>
            <a:chOff x="144" y="2304"/>
            <a:chExt cx="3984" cy="1296"/>
          </a:xfrm>
        </p:grpSpPr>
        <p:sp>
          <p:nvSpPr>
            <p:cNvPr id="11272" name="AutoShape 10"/>
            <p:cNvSpPr>
              <a:spLocks noChangeArrowheads="1"/>
            </p:cNvSpPr>
            <p:nvPr/>
          </p:nvSpPr>
          <p:spPr bwMode="auto">
            <a:xfrm>
              <a:off x="1296" y="3168"/>
              <a:ext cx="2832" cy="432"/>
            </a:xfrm>
            <a:prstGeom prst="wedgeRectCallout">
              <a:avLst>
                <a:gd name="adj1" fmla="val -63065"/>
                <a:gd name="adj2" fmla="val -125926"/>
              </a:avLst>
            </a:prstGeom>
            <a:noFill/>
            <a:ln w="57150">
              <a:solidFill>
                <a:srgbClr val="FF99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1273" name="Text Box 11"/>
            <p:cNvSpPr txBox="1">
              <a:spLocks noChangeArrowheads="1"/>
            </p:cNvSpPr>
            <p:nvPr/>
          </p:nvSpPr>
          <p:spPr bwMode="auto">
            <a:xfrm>
              <a:off x="144" y="2304"/>
              <a:ext cx="1008" cy="49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FF99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3) External</a:t>
              </a:r>
              <a:br>
                <a:rPr lang="en-US"/>
              </a:br>
              <a:r>
                <a:rPr lang="en-US"/>
                <a:t>References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Constant Complaints About CVE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CVE has… </a:t>
            </a:r>
          </a:p>
          <a:p>
            <a:pPr lvl="1"/>
            <a:r>
              <a:rPr lang="en-US" dirty="0" smtClean="0"/>
              <a:t>No predefined search attributes, no metadata, no schema, no database, no domain ontology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Early attempts to defend/describe CVE</a:t>
            </a:r>
          </a:p>
          <a:p>
            <a:pPr lvl="1"/>
            <a:r>
              <a:rPr lang="en-US" dirty="0" smtClean="0"/>
              <a:t>“CVE is a Dictionary, not a Database”</a:t>
            </a:r>
          </a:p>
          <a:p>
            <a:pPr lvl="1"/>
            <a:r>
              <a:rPr lang="en-US" dirty="0" smtClean="0"/>
              <a:t>Common naming precedes shared structure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Despite all this, CVE chugs along…</a:t>
            </a:r>
          </a:p>
          <a:p>
            <a:pPr lvl="1"/>
            <a:r>
              <a:rPr lang="en-US" dirty="0" smtClean="0"/>
              <a:t>Approx. 40,000 ids issued</a:t>
            </a:r>
          </a:p>
          <a:p>
            <a:pPr lvl="1"/>
            <a:r>
              <a:rPr lang="en-US" dirty="0" smtClean="0"/>
              <a:t>Used in over 250 products/services</a:t>
            </a:r>
          </a:p>
          <a:p>
            <a:pPr lvl="1"/>
            <a:r>
              <a:rPr lang="en-US" dirty="0" smtClean="0"/>
              <a:t>Used in over 60 countries</a:t>
            </a:r>
            <a:r>
              <a:rPr lang="en-US" baseline="30000" dirty="0" smtClean="0"/>
              <a:t>1</a:t>
            </a:r>
            <a:endParaRPr lang="en-US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3B649C-F0B9-44CB-82CD-19DE183AC69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38445" y="6019800"/>
            <a:ext cx="3541354" cy="412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 dirty="0" smtClean="0"/>
              <a:t>1 </a:t>
            </a:r>
            <a:r>
              <a:rPr lang="en-US" sz="1400" dirty="0" smtClean="0"/>
              <a:t>See cve.mitre.org for current numbers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161213" cy="685800"/>
          </a:xfrm>
        </p:spPr>
        <p:txBody>
          <a:bodyPr/>
          <a:lstStyle/>
          <a:p>
            <a:pPr algn="ctr"/>
            <a:r>
              <a:rPr lang="en-US" dirty="0" smtClean="0"/>
              <a:t>Standards:</a:t>
            </a:r>
            <a:br>
              <a:rPr lang="en-US" dirty="0" smtClean="0"/>
            </a:br>
            <a:r>
              <a:rPr lang="en-US" dirty="0" smtClean="0"/>
              <a:t>Machine-Oriented vs. Human-Oriented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2667000" y="1371600"/>
          <a:ext cx="3770702" cy="480059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85351"/>
                <a:gridCol w="1885351"/>
              </a:tblGrid>
              <a:tr h="1341187">
                <a:tc>
                  <a:txBody>
                    <a:bodyPr/>
                    <a:lstStyle/>
                    <a:p>
                      <a:r>
                        <a:rPr lang="en-US" dirty="0" smtClean="0"/>
                        <a:t>MACHINE-ORIENTED</a:t>
                      </a:r>
                      <a:endParaRPr lang="en-US" dirty="0"/>
                    </a:p>
                  </a:txBody>
                  <a:tcPr marL="67214" marR="6721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HUMAN-ORIENTED</a:t>
                      </a:r>
                      <a:endParaRPr lang="en-US" dirty="0"/>
                    </a:p>
                  </a:txBody>
                  <a:tcPr marL="67214" marR="67214"/>
                </a:tc>
              </a:tr>
              <a:tr h="1341187">
                <a:tc>
                  <a:txBody>
                    <a:bodyPr/>
                    <a:lstStyle/>
                    <a:p>
                      <a:r>
                        <a:rPr lang="en-US" dirty="0" smtClean="0"/>
                        <a:t>Attribute</a:t>
                      </a:r>
                      <a:r>
                        <a:rPr lang="en-US" baseline="0" dirty="0" smtClean="0"/>
                        <a:t> defined classes</a:t>
                      </a:r>
                      <a:endParaRPr lang="en-US" dirty="0"/>
                    </a:p>
                  </a:txBody>
                  <a:tcPr marL="67214" marR="6721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Ambiguous categories</a:t>
                      </a:r>
                      <a:endParaRPr lang="en-US" dirty="0"/>
                    </a:p>
                  </a:txBody>
                  <a:tcPr marL="67214" marR="67214"/>
                </a:tc>
              </a:tr>
              <a:tr h="777038">
                <a:tc>
                  <a:txBody>
                    <a:bodyPr/>
                    <a:lstStyle/>
                    <a:p>
                      <a:r>
                        <a:rPr lang="en-US" dirty="0" smtClean="0"/>
                        <a:t>Fixed semantics</a:t>
                      </a:r>
                      <a:endParaRPr lang="en-US" dirty="0"/>
                    </a:p>
                  </a:txBody>
                  <a:tcPr marL="67214" marR="67214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Indexicality</a:t>
                      </a:r>
                      <a:endParaRPr lang="en-US" dirty="0"/>
                    </a:p>
                  </a:txBody>
                  <a:tcPr marL="67214" marR="67214"/>
                </a:tc>
              </a:tr>
              <a:tr h="1341187">
                <a:tc>
                  <a:txBody>
                    <a:bodyPr/>
                    <a:lstStyle/>
                    <a:p>
                      <a:r>
                        <a:rPr lang="en-US" dirty="0" smtClean="0"/>
                        <a:t>Formal syntax</a:t>
                      </a:r>
                      <a:endParaRPr lang="en-US" dirty="0"/>
                    </a:p>
                  </a:txBody>
                  <a:tcPr marL="67214" marR="67214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Preference orders</a:t>
                      </a:r>
                      <a:endParaRPr lang="en-US" dirty="0"/>
                    </a:p>
                  </a:txBody>
                  <a:tcPr marL="67214" marR="67214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BAF114A-59E7-4AF1-A3E2-CD88CCC67C83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33400" y="2743200"/>
            <a:ext cx="1905000" cy="2757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Machine-oriented standards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must have these to support compilation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81800" y="2819400"/>
            <a:ext cx="1905000" cy="2437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Humans don’t think and communicate like computers (generally speaking)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Human-Oriented Standards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09600" y="1219197"/>
          <a:ext cx="8077200" cy="5029204"/>
        </p:xfrm>
        <a:graphic>
          <a:graphicData uri="http://schemas.openxmlformats.org/drawingml/2006/table">
            <a:tbl>
              <a:tblPr/>
              <a:tblGrid>
                <a:gridCol w="2022616"/>
                <a:gridCol w="2175141"/>
                <a:gridCol w="2343140"/>
                <a:gridCol w="1536303"/>
              </a:tblGrid>
              <a:tr h="591671"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Example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Definitional Focus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Conceptual Structure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671"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Classifications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Dewey Decimal Classification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>
                          <a:latin typeface="+mn-lt"/>
                          <a:ea typeface="Times New Roman"/>
                          <a:cs typeface="Times New Roman"/>
                        </a:rPr>
                        <a:t>Concept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Hierarchy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671"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Categorizations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Monographs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Concept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Graph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836"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Dictionaries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Dictionaries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>
                          <a:latin typeface="+mn-lt"/>
                          <a:ea typeface="Times New Roman"/>
                          <a:cs typeface="Times New Roman"/>
                        </a:rPr>
                        <a:t>Terms (synonyms)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Graph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671"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Controlled Vocabularies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Journal Subject Headings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>
                          <a:latin typeface="+mn-lt"/>
                          <a:ea typeface="Times New Roman"/>
                          <a:cs typeface="Times New Roman"/>
                        </a:rPr>
                        <a:t>Unique Terms </a:t>
                      </a:r>
                      <a:br>
                        <a:rPr lang="en-US" sz="1600"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en-US" sz="1600">
                          <a:latin typeface="+mn-lt"/>
                          <a:ea typeface="Times New Roman"/>
                          <a:cs typeface="Times New Roman"/>
                        </a:rPr>
                        <a:t>(no synonyms)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Graph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671"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Taxonomies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Biological Names (Linnaean)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Unique Terms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Hierarchy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671"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Classified Indexes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Dewey Decimal Numbers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Unique Labels (for classified objects)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Hierarchy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671"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Ordered Identifiers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>
                          <a:latin typeface="+mn-lt"/>
                          <a:ea typeface="Times New Roman"/>
                          <a:cs typeface="Times New Roman"/>
                        </a:rPr>
                        <a:t>Room Numbers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Unique Labels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Ordered List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671"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Nominal Identifiers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>
                          <a:latin typeface="+mn-lt"/>
                          <a:ea typeface="Times New Roman"/>
                          <a:cs typeface="Times New Roman"/>
                        </a:rPr>
                        <a:t>License Plates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>
                          <a:latin typeface="+mn-lt"/>
                          <a:ea typeface="Times New Roman"/>
                          <a:cs typeface="Times New Roman"/>
                        </a:rPr>
                        <a:t>Unique Labels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500"/>
                        </a:spcBef>
                        <a:spcAft>
                          <a:spcPts val="500"/>
                        </a:spcAft>
                        <a:tabLst>
                          <a:tab pos="457200" algn="l"/>
                          <a:tab pos="1371600" algn="l"/>
                          <a:tab pos="2286000" algn="l"/>
                          <a:tab pos="3200400" algn="l"/>
                          <a:tab pos="4114800" algn="l"/>
                          <a:tab pos="5029200" algn="l"/>
                        </a:tabLs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Set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3B649C-F0B9-44CB-82CD-19DE183AC69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533400" y="2743200"/>
            <a:ext cx="5040313" cy="3581400"/>
            <a:chOff x="533400" y="2743200"/>
            <a:chExt cx="5040313" cy="35814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76600" y="2743200"/>
              <a:ext cx="2297113" cy="103505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FF9900"/>
              </a:solidFill>
              <a:miter lim="800000"/>
              <a:headEnd/>
              <a:tailEnd/>
            </a:ln>
          </p:spPr>
        </p:pic>
        <p:sp>
          <p:nvSpPr>
            <p:cNvPr id="8" name="AutoShape 10"/>
            <p:cNvSpPr>
              <a:spLocks noChangeArrowheads="1"/>
            </p:cNvSpPr>
            <p:nvPr/>
          </p:nvSpPr>
          <p:spPr bwMode="auto">
            <a:xfrm>
              <a:off x="533400" y="5638800"/>
              <a:ext cx="2133600" cy="685800"/>
            </a:xfrm>
            <a:prstGeom prst="wedgeRectCallout">
              <a:avLst>
                <a:gd name="adj1" fmla="val 72896"/>
                <a:gd name="adj2" fmla="val -294787"/>
              </a:avLst>
            </a:prstGeom>
            <a:noFill/>
            <a:ln w="57150">
              <a:solidFill>
                <a:srgbClr val="FF99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458200" cy="533400"/>
          </a:xfrm>
        </p:spPr>
        <p:txBody>
          <a:bodyPr/>
          <a:lstStyle/>
          <a:p>
            <a:r>
              <a:rPr lang="en-US" dirty="0" smtClean="0"/>
              <a:t>Nominal IDs (like CVE) Aren’t For Automation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Nominal IDs predate computers (and work wonderfully outside of them)</a:t>
            </a:r>
          </a:p>
          <a:p>
            <a:pPr lvl="1"/>
            <a:r>
              <a:rPr lang="en-US" dirty="0" smtClean="0"/>
              <a:t>License plates on cars, registration paperwork, tickets…</a:t>
            </a:r>
          </a:p>
          <a:p>
            <a:pPr lvl="1"/>
            <a:r>
              <a:rPr lang="en-US" dirty="0" smtClean="0"/>
              <a:t>ISBNs  on book covers, invoices…</a:t>
            </a:r>
          </a:p>
          <a:p>
            <a:pPr lvl="1"/>
            <a:r>
              <a:rPr lang="en-US" dirty="0" smtClean="0"/>
              <a:t>SSNs just about everywhere you look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Two primary uses:</a:t>
            </a:r>
          </a:p>
          <a:p>
            <a:pPr lvl="1"/>
            <a:r>
              <a:rPr lang="en-US" dirty="0" smtClean="0"/>
              <a:t>Confirms object is the one you’re looking for</a:t>
            </a:r>
          </a:p>
          <a:p>
            <a:pPr lvl="1"/>
            <a:r>
              <a:rPr lang="en-US" dirty="0" smtClean="0"/>
              <a:t>Confirms 2 “documents” refer to the same object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Operate as “boundary objects”</a:t>
            </a:r>
          </a:p>
          <a:p>
            <a:pPr lvl="1"/>
            <a:r>
              <a:rPr lang="en-US" dirty="0" smtClean="0"/>
              <a:t>Allows people to coordinate work across tribal boundaries</a:t>
            </a:r>
          </a:p>
          <a:p>
            <a:pPr lvl="1"/>
            <a:r>
              <a:rPr lang="en-US" dirty="0" smtClean="0"/>
              <a:t>Loose (ambiguous) definition in common use but…</a:t>
            </a:r>
          </a:p>
          <a:p>
            <a:pPr lvl="1"/>
            <a:r>
              <a:rPr lang="en-US" dirty="0" smtClean="0"/>
              <a:t>Tight (non-ambiguous) definitions in local use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3B649C-F0B9-44CB-82CD-19DE183AC69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Humans are a part of the system</a:t>
            </a:r>
          </a:p>
          <a:p>
            <a:pPr lvl="1"/>
            <a:r>
              <a:rPr lang="en-US" dirty="0" smtClean="0"/>
              <a:t>This is not a problem</a:t>
            </a:r>
          </a:p>
          <a:p>
            <a:pPr lvl="1"/>
            <a:r>
              <a:rPr lang="en-US" dirty="0" smtClean="0"/>
              <a:t>They make judgment decisions</a:t>
            </a:r>
          </a:p>
          <a:p>
            <a:r>
              <a:rPr lang="en-US" dirty="0" smtClean="0"/>
              <a:t>“Automation” is an inadequate goal - Must aspire for</a:t>
            </a:r>
          </a:p>
          <a:p>
            <a:pPr lvl="1"/>
            <a:r>
              <a:rPr lang="en-US" dirty="0" smtClean="0"/>
              <a:t>Meaningful automation (meaningful to humans)</a:t>
            </a:r>
          </a:p>
          <a:p>
            <a:pPr lvl="1"/>
            <a:r>
              <a:rPr lang="en-US" dirty="0" smtClean="0"/>
              <a:t>Computer augmentation (of human judgment processes)</a:t>
            </a:r>
          </a:p>
          <a:p>
            <a:r>
              <a:rPr lang="en-US" dirty="0" smtClean="0"/>
              <a:t>Embrace human-oriented standards within your designs</a:t>
            </a:r>
          </a:p>
          <a:p>
            <a:pPr lvl="1"/>
            <a:r>
              <a:rPr lang="en-US" dirty="0" smtClean="0"/>
              <a:t>Don’t aspire to remove all ambiguity</a:t>
            </a:r>
          </a:p>
          <a:p>
            <a:pPr lvl="1"/>
            <a:r>
              <a:rPr lang="en-US" dirty="0" smtClean="0"/>
              <a:t>Ambiguity is necessary in human judgment &amp; communication</a:t>
            </a:r>
          </a:p>
          <a:p>
            <a:r>
              <a:rPr lang="en-US" dirty="0" smtClean="0"/>
              <a:t>Be scared (very scared) if there are no dominant human-oriented standards in your domain</a:t>
            </a:r>
          </a:p>
          <a:p>
            <a:pPr lvl="1"/>
            <a:r>
              <a:rPr lang="en-US" dirty="0" smtClean="0"/>
              <a:t>Your data model design will be forced to fill void (and will invite conflict)</a:t>
            </a:r>
          </a:p>
          <a:p>
            <a:pPr lvl="1"/>
            <a:r>
              <a:rPr lang="en-US" dirty="0" smtClean="0"/>
              <a:t>Consider creating a human-oriented standard first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3B649C-F0B9-44CB-82CD-19DE183AC69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22313" y="2133600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722313" y="4062413"/>
            <a:ext cx="7772400" cy="1500187"/>
          </a:xfrm>
        </p:spPr>
        <p:txBody>
          <a:bodyPr/>
          <a:lstStyle/>
          <a:p>
            <a:r>
              <a:rPr lang="en-US" dirty="0" smtClean="0"/>
              <a:t>Papers available:</a:t>
            </a:r>
          </a:p>
          <a:p>
            <a:r>
              <a:rPr lang="en-US" dirty="0" smtClean="0"/>
              <a:t>“CVE Case Study” – Rawls, Garcia, Mann, Burton</a:t>
            </a:r>
          </a:p>
          <a:p>
            <a:r>
              <a:rPr lang="en-US" dirty="0" smtClean="0"/>
              <a:t>“ Information Standards and Their Use: Implications for Design Patterns” – Mann, Brooks</a:t>
            </a:r>
          </a:p>
          <a:p>
            <a:endParaRPr lang="en-US" dirty="0" smtClean="0"/>
          </a:p>
          <a:p>
            <a:r>
              <a:rPr lang="en-US" dirty="0" smtClean="0"/>
              <a:t>Email: damann@mitre.org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3B649C-F0B9-44CB-82CD-19DE183AC69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trebriefing">
  <a:themeElements>
    <a:clrScheme name="">
      <a:dk1>
        <a:srgbClr val="000000"/>
      </a:dk1>
      <a:lt1>
        <a:srgbClr val="FFFFFF"/>
      </a:lt1>
      <a:dk2>
        <a:srgbClr val="003399"/>
      </a:dk2>
      <a:lt2>
        <a:srgbClr val="808080"/>
      </a:lt2>
      <a:accent1>
        <a:srgbClr val="FFCC99"/>
      </a:accent1>
      <a:accent2>
        <a:srgbClr val="FF9999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8A8A"/>
      </a:accent6>
      <a:hlink>
        <a:srgbClr val="0000FF"/>
      </a:hlink>
      <a:folHlink>
        <a:srgbClr val="990099"/>
      </a:folHlink>
    </a:clrScheme>
    <a:fontScheme name="mitrebrief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itrebrief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trebriefin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trebriefing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C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8AB9E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mitrebriefing</Template>
  <TotalTime>1750</TotalTime>
  <Words>438</Words>
  <Application>Microsoft Office PowerPoint</Application>
  <PresentationFormat>On-screen Show (4:3)</PresentationFormat>
  <Paragraphs>108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mitrebriefing</vt:lpstr>
      <vt:lpstr> An Overview</vt:lpstr>
      <vt:lpstr>CVE Entries</vt:lpstr>
      <vt:lpstr>Constant Complaints About CVE</vt:lpstr>
      <vt:lpstr>Standards: Machine-Oriented vs. Human-Oriented</vt:lpstr>
      <vt:lpstr>Types of Human-Oriented Standards</vt:lpstr>
      <vt:lpstr>Nominal IDs (like CVE) Aren’t For Automation</vt:lpstr>
      <vt:lpstr>Lessons Learned</vt:lpstr>
      <vt:lpstr>questions</vt:lpstr>
    </vt:vector>
  </TitlesOfParts>
  <Company>The MITRE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TitleHere</dc:title>
  <dc:creator>DAMANN</dc:creator>
  <dc:description>Version 1.0 _x000d_
10/8/03</dc:description>
  <cp:lastModifiedBy>sboczeno</cp:lastModifiedBy>
  <cp:revision>90</cp:revision>
  <dcterms:created xsi:type="dcterms:W3CDTF">2009-12-26T14:11:04Z</dcterms:created>
  <dcterms:modified xsi:type="dcterms:W3CDTF">2010-06-10T12:01:29Z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1253483895</vt:i4>
  </property>
  <property fmtid="{D5CDD505-2E9C-101B-9397-08002B2CF9AE}" pid="3" name="_NewReviewCycle">
    <vt:lpwstr/>
  </property>
  <property fmtid="{D5CDD505-2E9C-101B-9397-08002B2CF9AE}" pid="4" name="_EmailSubject">
    <vt:lpwstr>CVE Slide for Dev days</vt:lpwstr>
  </property>
  <property fmtid="{D5CDD505-2E9C-101B-9397-08002B2CF9AE}" pid="5" name="_AuthorEmail">
    <vt:lpwstr>damann@mitre.org</vt:lpwstr>
  </property>
  <property fmtid="{D5CDD505-2E9C-101B-9397-08002B2CF9AE}" pid="6" name="_AuthorEmailDisplayName">
    <vt:lpwstr>Mann, Dave</vt:lpwstr>
  </property>
</Properties>
</file>